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66" r:id="rId2"/>
    <p:sldId id="256" r:id="rId3"/>
    <p:sldId id="257" r:id="rId4"/>
    <p:sldId id="258" r:id="rId5"/>
    <p:sldId id="259" r:id="rId6"/>
    <p:sldId id="260" r:id="rId7"/>
    <p:sldId id="261" r:id="rId8"/>
    <p:sldId id="262" r:id="rId9"/>
    <p:sldId id="263" r:id="rId10"/>
    <p:sldId id="265"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Column1</c:v>
                </c:pt>
              </c:strCache>
            </c:strRef>
          </c:tx>
          <c:dPt>
            <c:idx val="0"/>
            <c:bubble3D val="0"/>
            <c:spPr>
              <a:solidFill>
                <a:schemeClr val="accent1"/>
              </a:solidFill>
              <a:ln w="25400">
                <a:solidFill>
                  <a:schemeClr val="lt1"/>
                </a:solidFill>
              </a:ln>
              <a:effectLst/>
              <a:sp3d contourW="25400">
                <a:contourClr>
                  <a:schemeClr val="lt1"/>
                </a:contourClr>
              </a:sp3d>
            </c:spPr>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cat>
            <c:strRef>
              <c:f>Sheet1!$A$2:$A$5</c:f>
              <c:strCache>
                <c:ptCount val="4"/>
                <c:pt idx="0">
                  <c:v>OPENGL</c:v>
                </c:pt>
                <c:pt idx="1">
                  <c:v>C++ </c:v>
                </c:pt>
                <c:pt idx="2">
                  <c:v>Libraries</c:v>
                </c:pt>
                <c:pt idx="3">
                  <c:v>4th Qtr</c:v>
                </c:pt>
              </c:strCache>
            </c:strRef>
          </c:cat>
          <c:val>
            <c:numRef>
              <c:f>Sheet1!$B$2:$B$5</c:f>
              <c:numCache>
                <c:formatCode>General</c:formatCode>
                <c:ptCount val="4"/>
                <c:pt idx="0">
                  <c:v>1.4</c:v>
                </c:pt>
                <c:pt idx="1">
                  <c:v>3.2</c:v>
                </c:pt>
                <c:pt idx="2">
                  <c:v>8.1999999999999993</c:v>
                </c:pt>
                <c:pt idx="3">
                  <c:v>1.2</c:v>
                </c:pt>
              </c:numCache>
            </c:numRef>
          </c:val>
          <c:extLst>
            <c:ext xmlns:c16="http://schemas.microsoft.com/office/drawing/2014/chart" uri="{C3380CC4-5D6E-409C-BE32-E72D297353CC}">
              <c16:uniqueId val="{00000000-BCB9-49EE-90C8-AD243DD8ACD6}"/>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15738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F07437E6-5338-45F9-8216-E6D96D4F0B13}" type="datetimeFigureOut">
              <a:rPr lang="en-IN" smtClean="0"/>
              <a:t>06-12-2023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53526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11913437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3543286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27205443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8385097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29407304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29916873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335505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1459452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437E6-5338-45F9-8216-E6D96D4F0B13}" type="datetimeFigureOut">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2945892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7437E6-5338-45F9-8216-E6D96D4F0B13}" type="datetimeFigureOut">
              <a:rPr lang="en-IN" smtClean="0"/>
              <a:t>06-12-2023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561982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437E6-5338-45F9-8216-E6D96D4F0B13}" type="datetimeFigureOut">
              <a:rPr lang="en-IN" smtClean="0"/>
              <a:t>06-12-2023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2243114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07437E6-5338-45F9-8216-E6D96D4F0B13}" type="datetimeFigureOut">
              <a:rPr lang="en-IN" smtClean="0"/>
              <a:t>06-12-2023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3206972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7437E6-5338-45F9-8216-E6D96D4F0B13}" type="datetimeFigureOut">
              <a:rPr lang="en-IN" smtClean="0"/>
              <a:t>06-12-2023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3870581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7437E6-5338-45F9-8216-E6D96D4F0B13}" type="datetimeFigureOut">
              <a:rPr lang="en-IN" smtClean="0"/>
              <a:t>06-12-2023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3708872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7437E6-5338-45F9-8216-E6D96D4F0B13}" type="datetimeFigureOut">
              <a:rPr lang="en-IN" smtClean="0"/>
              <a:t>06-12-2023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C30FF3C-22B9-4F0C-A4D5-95A1F07F0673}" type="slidenum">
              <a:rPr lang="en-IN" smtClean="0"/>
              <a:t>‹#›</a:t>
            </a:fld>
            <a:endParaRPr lang="en-IN"/>
          </a:p>
        </p:txBody>
      </p:sp>
    </p:spTree>
    <p:extLst>
      <p:ext uri="{BB962C8B-B14F-4D97-AF65-F5344CB8AC3E}">
        <p14:creationId xmlns:p14="http://schemas.microsoft.com/office/powerpoint/2010/main" val="3259258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F07437E6-5338-45F9-8216-E6D96D4F0B13}" type="datetimeFigureOut">
              <a:rPr lang="en-IN" smtClean="0"/>
              <a:t>06-12-2023</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8C30FF3C-22B9-4F0C-A4D5-95A1F07F0673}" type="slidenum">
              <a:rPr lang="en-IN" smtClean="0"/>
              <a:t>‹#›</a:t>
            </a:fld>
            <a:endParaRPr lang="en-IN"/>
          </a:p>
        </p:txBody>
      </p:sp>
    </p:spTree>
    <p:extLst>
      <p:ext uri="{BB962C8B-B14F-4D97-AF65-F5344CB8AC3E}">
        <p14:creationId xmlns:p14="http://schemas.microsoft.com/office/powerpoint/2010/main" val="2517661384"/>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littlstar/soil" TargetMode="External"/><Relationship Id="rId2" Type="http://schemas.openxmlformats.org/officeDocument/2006/relationships/hyperlink" Target="https://www.opengl.org/" TargetMode="External"/><Relationship Id="rId1" Type="http://schemas.openxmlformats.org/officeDocument/2006/relationships/slideLayout" Target="../slideLayouts/slideLayout2.xml"/><Relationship Id="rId5" Type="http://schemas.openxmlformats.org/officeDocument/2006/relationships/hyperlink" Target="https://freeglut.sourceforge.net/" TargetMode="External"/><Relationship Id="rId4" Type="http://schemas.openxmlformats.org/officeDocument/2006/relationships/hyperlink" Target="https://www.dll-files.com/glew32.dll.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4249B-2D75-60A1-2D84-C2ABAC204138}"/>
              </a:ext>
            </a:extLst>
          </p:cNvPr>
          <p:cNvSpPr>
            <a:spLocks noGrp="1"/>
          </p:cNvSpPr>
          <p:nvPr>
            <p:ph type="ctrTitle"/>
          </p:nvPr>
        </p:nvSpPr>
        <p:spPr/>
        <p:txBody>
          <a:bodyPr/>
          <a:lstStyle/>
          <a:p>
            <a:br>
              <a:rPr lang="en-US" dirty="0"/>
            </a:br>
            <a:r>
              <a:rPr lang="en-IN" sz="7200" dirty="0"/>
              <a:t>S</a:t>
            </a:r>
            <a:r>
              <a:rPr lang="en-IN" sz="5400" dirty="0"/>
              <a:t>ky-</a:t>
            </a:r>
            <a:r>
              <a:rPr lang="en-IN" sz="7200" dirty="0"/>
              <a:t>R</a:t>
            </a:r>
            <a:r>
              <a:rPr lang="en-IN" sz="5400" dirty="0"/>
              <a:t>ider</a:t>
            </a:r>
            <a:endParaRPr lang="en-IN" dirty="0"/>
          </a:p>
        </p:txBody>
      </p:sp>
      <p:sp>
        <p:nvSpPr>
          <p:cNvPr id="3" name="Subtitle 2">
            <a:extLst>
              <a:ext uri="{FF2B5EF4-FFF2-40B4-BE49-F238E27FC236}">
                <a16:creationId xmlns:a16="http://schemas.microsoft.com/office/drawing/2014/main" id="{0EF7390A-518A-3022-1F51-A6603454F7F1}"/>
              </a:ext>
            </a:extLst>
          </p:cNvPr>
          <p:cNvSpPr>
            <a:spLocks noGrp="1"/>
          </p:cNvSpPr>
          <p:nvPr>
            <p:ph type="subTitle" idx="1"/>
          </p:nvPr>
        </p:nvSpPr>
        <p:spPr/>
        <p:txBody>
          <a:bodyPr/>
          <a:lstStyle/>
          <a:p>
            <a:r>
              <a:rPr lang="en-US" dirty="0">
                <a:solidFill>
                  <a:schemeClr val="tx1"/>
                </a:solidFill>
              </a:rPr>
              <a:t>An OpenGL based </a:t>
            </a:r>
            <a:r>
              <a:rPr lang="en-US" dirty="0" err="1">
                <a:solidFill>
                  <a:schemeClr val="tx1"/>
                </a:solidFill>
              </a:rPr>
              <a:t>aeroplane</a:t>
            </a:r>
            <a:r>
              <a:rPr lang="en-US" dirty="0">
                <a:solidFill>
                  <a:schemeClr val="tx1"/>
                </a:solidFill>
              </a:rPr>
              <a:t> simulator game</a:t>
            </a:r>
            <a:endParaRPr lang="en-IN" dirty="0">
              <a:solidFill>
                <a:schemeClr val="tx1"/>
              </a:solidFill>
            </a:endParaRPr>
          </a:p>
        </p:txBody>
      </p:sp>
    </p:spTree>
    <p:extLst>
      <p:ext uri="{BB962C8B-B14F-4D97-AF65-F5344CB8AC3E}">
        <p14:creationId xmlns:p14="http://schemas.microsoft.com/office/powerpoint/2010/main" val="3900011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55E22-04B1-A492-253F-24A4B16BDB3E}"/>
              </a:ext>
            </a:extLst>
          </p:cNvPr>
          <p:cNvSpPr>
            <a:spLocks noGrp="1"/>
          </p:cNvSpPr>
          <p:nvPr>
            <p:ph type="title"/>
          </p:nvPr>
        </p:nvSpPr>
        <p:spPr>
          <a:xfrm>
            <a:off x="1828800" y="267670"/>
            <a:ext cx="8534400" cy="1507067"/>
          </a:xfrm>
        </p:spPr>
        <p:txBody>
          <a:bodyPr/>
          <a:lstStyle/>
          <a:p>
            <a:pPr algn="ctr"/>
            <a:r>
              <a:rPr lang="en-US" dirty="0" err="1"/>
              <a:t>CONclusion</a:t>
            </a:r>
            <a:endParaRPr lang="en-IN" dirty="0"/>
          </a:p>
        </p:txBody>
      </p:sp>
      <p:sp>
        <p:nvSpPr>
          <p:cNvPr id="3" name="Content Placeholder 2">
            <a:extLst>
              <a:ext uri="{FF2B5EF4-FFF2-40B4-BE49-F238E27FC236}">
                <a16:creationId xmlns:a16="http://schemas.microsoft.com/office/drawing/2014/main" id="{3E4CA21C-755D-ABA4-4122-7DA522A7A53C}"/>
              </a:ext>
            </a:extLst>
          </p:cNvPr>
          <p:cNvSpPr>
            <a:spLocks noGrp="1"/>
          </p:cNvSpPr>
          <p:nvPr>
            <p:ph idx="1"/>
          </p:nvPr>
        </p:nvSpPr>
        <p:spPr>
          <a:xfrm>
            <a:off x="1828800" y="1774737"/>
            <a:ext cx="8632272" cy="4288018"/>
          </a:xfrm>
        </p:spPr>
        <p:txBody>
          <a:bodyPr>
            <a:normAutofit/>
          </a:bodyPr>
          <a:lstStyle/>
          <a:p>
            <a:pPr marL="0" indent="0">
              <a:buNone/>
            </a:pPr>
            <a:r>
              <a:rPr lang="en-US" b="0" i="0" dirty="0">
                <a:solidFill>
                  <a:srgbClr val="D1D5DB"/>
                </a:solidFill>
                <a:effectLst/>
                <a:latin typeface="Söhne"/>
              </a:rPr>
              <a:t>In the vast skies of </a:t>
            </a:r>
            <a:r>
              <a:rPr lang="en-US" b="0" i="0" dirty="0" err="1">
                <a:solidFill>
                  <a:srgbClr val="D1D5DB"/>
                </a:solidFill>
                <a:effectLst/>
                <a:latin typeface="Söhne"/>
              </a:rPr>
              <a:t>SkyRider</a:t>
            </a:r>
            <a:r>
              <a:rPr lang="en-US" b="0" i="0" dirty="0">
                <a:solidFill>
                  <a:srgbClr val="D1D5DB"/>
                </a:solidFill>
                <a:effectLst/>
                <a:latin typeface="Söhne"/>
              </a:rPr>
              <a:t>, players have embarked on an exhilarating journey through cutting-edge graphics and dynamic gameplay. The synergy of OpenGL and SOIL has brought to life a visually stunning world where dodging missiles, managing fuel, and calculating distance are the keys to survival. As the skies unfold, and players soar through diverse landscapes, the immersive experience is a testament to the seamless integration of technology. </a:t>
            </a:r>
            <a:r>
              <a:rPr lang="en-US" b="0" i="0" dirty="0" err="1">
                <a:solidFill>
                  <a:srgbClr val="D1D5DB"/>
                </a:solidFill>
                <a:effectLst/>
                <a:latin typeface="Söhne"/>
              </a:rPr>
              <a:t>SkyRider</a:t>
            </a:r>
            <a:r>
              <a:rPr lang="en-US" b="0" i="0" dirty="0">
                <a:solidFill>
                  <a:srgbClr val="D1D5DB"/>
                </a:solidFill>
                <a:effectLst/>
                <a:latin typeface="Söhne"/>
              </a:rPr>
              <a:t> not only challenges piloting skills but also offers a captivating adventure that lingers in the hearts of gamers. Get ready to conclude your flight, having left an indelible mark in the virtual skies.</a:t>
            </a:r>
            <a:endParaRPr lang="en-IN" dirty="0"/>
          </a:p>
        </p:txBody>
      </p:sp>
    </p:spTree>
    <p:extLst>
      <p:ext uri="{BB962C8B-B14F-4D97-AF65-F5344CB8AC3E}">
        <p14:creationId xmlns:p14="http://schemas.microsoft.com/office/powerpoint/2010/main" val="181651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70DCC-77D4-5627-70DF-F6C9FC3567F3}"/>
              </a:ext>
            </a:extLst>
          </p:cNvPr>
          <p:cNvSpPr>
            <a:spLocks noGrp="1"/>
          </p:cNvSpPr>
          <p:nvPr>
            <p:ph type="title"/>
          </p:nvPr>
        </p:nvSpPr>
        <p:spPr>
          <a:xfrm>
            <a:off x="1828800" y="231357"/>
            <a:ext cx="8534400" cy="1507067"/>
          </a:xfrm>
        </p:spPr>
        <p:txBody>
          <a:bodyPr/>
          <a:lstStyle/>
          <a:p>
            <a:pPr algn="ctr"/>
            <a:r>
              <a:rPr lang="en-US" dirty="0"/>
              <a:t>Resources</a:t>
            </a:r>
            <a:endParaRPr lang="en-IN" dirty="0"/>
          </a:p>
        </p:txBody>
      </p:sp>
      <p:sp>
        <p:nvSpPr>
          <p:cNvPr id="3" name="Content Placeholder 2">
            <a:extLst>
              <a:ext uri="{FF2B5EF4-FFF2-40B4-BE49-F238E27FC236}">
                <a16:creationId xmlns:a16="http://schemas.microsoft.com/office/drawing/2014/main" id="{B4675BC5-D34A-A94D-C0FB-7DB99522BC9D}"/>
              </a:ext>
            </a:extLst>
          </p:cNvPr>
          <p:cNvSpPr>
            <a:spLocks noGrp="1"/>
          </p:cNvSpPr>
          <p:nvPr>
            <p:ph idx="1"/>
          </p:nvPr>
        </p:nvSpPr>
        <p:spPr>
          <a:xfrm>
            <a:off x="826825" y="2493433"/>
            <a:ext cx="8534400" cy="3615267"/>
          </a:xfrm>
        </p:spPr>
        <p:txBody>
          <a:bodyPr/>
          <a:lstStyle/>
          <a:p>
            <a:r>
              <a:rPr lang="en-IN" dirty="0">
                <a:solidFill>
                  <a:schemeClr val="tx1"/>
                </a:solidFill>
                <a:hlinkClick r:id="rId2">
                  <a:extLst>
                    <a:ext uri="{A12FA001-AC4F-418D-AE19-62706E023703}">
                      <ahyp:hlinkClr xmlns:ahyp="http://schemas.microsoft.com/office/drawing/2018/hyperlinkcolor" val="tx"/>
                    </a:ext>
                  </a:extLst>
                </a:hlinkClick>
              </a:rPr>
              <a:t>https://www.opengl.org/</a:t>
            </a:r>
            <a:endParaRPr lang="en-US" dirty="0">
              <a:solidFill>
                <a:schemeClr val="tx1"/>
              </a:solidFill>
            </a:endParaRPr>
          </a:p>
          <a:p>
            <a:r>
              <a:rPr lang="en-IN" dirty="0">
                <a:solidFill>
                  <a:schemeClr val="tx1"/>
                </a:solidFill>
                <a:hlinkClick r:id="rId3">
                  <a:extLst>
                    <a:ext uri="{A12FA001-AC4F-418D-AE19-62706E023703}">
                      <ahyp:hlinkClr xmlns:ahyp="http://schemas.microsoft.com/office/drawing/2018/hyperlinkcolor" val="tx"/>
                    </a:ext>
                  </a:extLst>
                </a:hlinkClick>
              </a:rPr>
              <a:t>https://github.com/littlstar/soil</a:t>
            </a:r>
            <a:endParaRPr lang="en-US" dirty="0">
              <a:solidFill>
                <a:schemeClr val="tx1"/>
              </a:solidFill>
            </a:endParaRPr>
          </a:p>
          <a:p>
            <a:r>
              <a:rPr lang="en-IN" dirty="0">
                <a:solidFill>
                  <a:schemeClr val="tx1"/>
                </a:solidFill>
                <a:hlinkClick r:id="rId4">
                  <a:extLst>
                    <a:ext uri="{A12FA001-AC4F-418D-AE19-62706E023703}">
                      <ahyp:hlinkClr xmlns:ahyp="http://schemas.microsoft.com/office/drawing/2018/hyperlinkcolor" val="tx"/>
                    </a:ext>
                  </a:extLst>
                </a:hlinkClick>
              </a:rPr>
              <a:t>https://www.dll-files.com/glew32.dll.html</a:t>
            </a:r>
            <a:endParaRPr lang="en-US" dirty="0">
              <a:solidFill>
                <a:schemeClr val="tx1"/>
              </a:solidFill>
            </a:endParaRPr>
          </a:p>
          <a:p>
            <a:r>
              <a:rPr lang="en-IN" dirty="0">
                <a:solidFill>
                  <a:schemeClr val="tx1"/>
                </a:solidFill>
                <a:hlinkClick r:id="rId5">
                  <a:extLst>
                    <a:ext uri="{A12FA001-AC4F-418D-AE19-62706E023703}">
                      <ahyp:hlinkClr xmlns:ahyp="http://schemas.microsoft.com/office/drawing/2018/hyperlinkcolor" val="tx"/>
                    </a:ext>
                  </a:extLst>
                </a:hlinkClick>
              </a:rPr>
              <a:t>https://freeglut.sourceforge.net/</a:t>
            </a:r>
            <a:endParaRPr lang="en-IN" dirty="0">
              <a:solidFill>
                <a:schemeClr val="tx1"/>
              </a:solidFill>
            </a:endParaRPr>
          </a:p>
          <a:p>
            <a:r>
              <a:rPr lang="en-US" dirty="0">
                <a:solidFill>
                  <a:schemeClr val="tx1"/>
                </a:solidFill>
              </a:rPr>
              <a:t>https://github.com/topics/opengl</a:t>
            </a:r>
          </a:p>
          <a:p>
            <a:endParaRPr lang="en-US" dirty="0"/>
          </a:p>
        </p:txBody>
      </p:sp>
    </p:spTree>
    <p:extLst>
      <p:ext uri="{BB962C8B-B14F-4D97-AF65-F5344CB8AC3E}">
        <p14:creationId xmlns:p14="http://schemas.microsoft.com/office/powerpoint/2010/main" val="1742853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D9B17-A792-0D70-87AD-5ABFC6C26530}"/>
              </a:ext>
            </a:extLst>
          </p:cNvPr>
          <p:cNvSpPr>
            <a:spLocks noGrp="1"/>
          </p:cNvSpPr>
          <p:nvPr>
            <p:ph type="ctrTitle"/>
          </p:nvPr>
        </p:nvSpPr>
        <p:spPr>
          <a:xfrm>
            <a:off x="1524000" y="249908"/>
            <a:ext cx="9144000" cy="1209776"/>
          </a:xfrm>
        </p:spPr>
        <p:txBody>
          <a:bodyPr/>
          <a:lstStyle/>
          <a:p>
            <a:pPr algn="ctr"/>
            <a:r>
              <a:rPr lang="en-US" dirty="0"/>
              <a:t>INTRODUCTION</a:t>
            </a:r>
            <a:endParaRPr lang="en-IN" dirty="0"/>
          </a:p>
        </p:txBody>
      </p:sp>
      <p:sp>
        <p:nvSpPr>
          <p:cNvPr id="3" name="Subtitle 2">
            <a:extLst>
              <a:ext uri="{FF2B5EF4-FFF2-40B4-BE49-F238E27FC236}">
                <a16:creationId xmlns:a16="http://schemas.microsoft.com/office/drawing/2014/main" id="{F6AD468F-9C35-72ED-860C-41E78168FDB7}"/>
              </a:ext>
            </a:extLst>
          </p:cNvPr>
          <p:cNvSpPr>
            <a:spLocks noGrp="1"/>
          </p:cNvSpPr>
          <p:nvPr>
            <p:ph type="subTitle" idx="1"/>
          </p:nvPr>
        </p:nvSpPr>
        <p:spPr>
          <a:xfrm>
            <a:off x="645953" y="2332139"/>
            <a:ext cx="10335236" cy="4068661"/>
          </a:xfrm>
        </p:spPr>
        <p:txBody>
          <a:bodyPr>
            <a:normAutofit fontScale="25000" lnSpcReduction="20000"/>
          </a:bodyPr>
          <a:lstStyle/>
          <a:p>
            <a:pPr marL="685800" indent="-685800">
              <a:buFont typeface="Wingdings" panose="05000000000000000000" pitchFamily="2" charset="2"/>
              <a:buChar char="Ø"/>
            </a:pPr>
            <a:r>
              <a:rPr lang="en-US" sz="5600" dirty="0">
                <a:solidFill>
                  <a:schemeClr val="tx1"/>
                </a:solidFill>
              </a:rPr>
              <a:t>Welcome to the thrilling skies of </a:t>
            </a:r>
            <a:r>
              <a:rPr lang="en-US" sz="5600" dirty="0" err="1">
                <a:solidFill>
                  <a:schemeClr val="tx1"/>
                </a:solidFill>
              </a:rPr>
              <a:t>SkyRider</a:t>
            </a:r>
            <a:r>
              <a:rPr lang="en-US" sz="5600" dirty="0">
                <a:solidFill>
                  <a:schemeClr val="tx1"/>
                </a:solidFill>
              </a:rPr>
              <a:t>, an immersive airplane game that takes flight through the dynamic world of OpenGL graphics and the power-packed SOIL (Simple OpenGL Image Library) framework. </a:t>
            </a:r>
            <a:r>
              <a:rPr lang="en-US" sz="5600" dirty="0" err="1">
                <a:solidFill>
                  <a:schemeClr val="tx1"/>
                </a:solidFill>
              </a:rPr>
              <a:t>SkyRider</a:t>
            </a:r>
            <a:r>
              <a:rPr lang="en-US" sz="5600" dirty="0">
                <a:solidFill>
                  <a:schemeClr val="tx1"/>
                </a:solidFill>
              </a:rPr>
              <a:t> offers players an exhilarating experience, combining cutting-edge graphics and seamless gameplay to create a virtual aviation adventure like never before.</a:t>
            </a:r>
          </a:p>
          <a:p>
            <a:pPr marL="685800" indent="-685800">
              <a:buFont typeface="Wingdings" panose="05000000000000000000" pitchFamily="2" charset="2"/>
              <a:buChar char="Ø"/>
            </a:pPr>
            <a:endParaRPr lang="en-US" sz="5600" dirty="0">
              <a:solidFill>
                <a:schemeClr val="tx1"/>
              </a:solidFill>
            </a:endParaRPr>
          </a:p>
          <a:p>
            <a:pPr marL="685800" indent="-685800">
              <a:buFont typeface="Wingdings" panose="05000000000000000000" pitchFamily="2" charset="2"/>
              <a:buChar char="Ø"/>
            </a:pPr>
            <a:r>
              <a:rPr lang="en-US" sz="5600" dirty="0">
                <a:solidFill>
                  <a:schemeClr val="tx1"/>
                </a:solidFill>
              </a:rPr>
              <a:t>In the vast realm of computer graphics, OpenGL stands as a robust and widely used open-source graphics API (Application Programming Interface). Leveraging the capabilities of OpenGL, </a:t>
            </a:r>
            <a:r>
              <a:rPr lang="en-US" sz="5600" dirty="0" err="1">
                <a:solidFill>
                  <a:schemeClr val="tx1"/>
                </a:solidFill>
              </a:rPr>
              <a:t>SkyRider</a:t>
            </a:r>
            <a:r>
              <a:rPr lang="en-US" sz="5600" dirty="0">
                <a:solidFill>
                  <a:schemeClr val="tx1"/>
                </a:solidFill>
              </a:rPr>
              <a:t> introduces players to a visually stunning three-dimensional environment, where the skies are rendered with realistic clouds, dynamic lighting, and breathtaking landscapes. The game is a testament to the prowess of OpenGL in providing a rich and immersive graphical experience, ensuring players are captivated from takeoff to landing.</a:t>
            </a:r>
          </a:p>
          <a:p>
            <a:pPr marL="685800" indent="-685800">
              <a:buFont typeface="Wingdings" panose="05000000000000000000" pitchFamily="2" charset="2"/>
              <a:buChar char="Ø"/>
            </a:pPr>
            <a:endParaRPr lang="en-US" sz="5600" dirty="0">
              <a:solidFill>
                <a:schemeClr val="tx1"/>
              </a:solidFill>
            </a:endParaRPr>
          </a:p>
          <a:p>
            <a:pPr marL="857250" indent="-857250">
              <a:buFont typeface="Wingdings" panose="05000000000000000000" pitchFamily="2" charset="2"/>
              <a:buChar char="Ø"/>
            </a:pPr>
            <a:r>
              <a:rPr lang="en-US" sz="6000" dirty="0">
                <a:solidFill>
                  <a:schemeClr val="tx1"/>
                </a:solidFill>
              </a:rPr>
              <a:t>To enhance the visual appeal of </a:t>
            </a:r>
            <a:r>
              <a:rPr lang="en-US" sz="6000" dirty="0" err="1">
                <a:solidFill>
                  <a:schemeClr val="tx1"/>
                </a:solidFill>
              </a:rPr>
              <a:t>SkyRider</a:t>
            </a:r>
            <a:r>
              <a:rPr lang="en-US" sz="6000" dirty="0">
                <a:solidFill>
                  <a:schemeClr val="tx1"/>
                </a:solidFill>
              </a:rPr>
              <a:t>, the game integrates the SOIL library, a lightweight and efficient image-loading library specifically designed for use with OpenGL. SOIL simplifies the process of loading textures and images, allowing developers to focus on creating compelling visual content without the complexities of manual image loading and manipulation. With SOIL, </a:t>
            </a:r>
            <a:r>
              <a:rPr lang="en-US" sz="6000" dirty="0" err="1">
                <a:solidFill>
                  <a:schemeClr val="tx1"/>
                </a:solidFill>
              </a:rPr>
              <a:t>SkyRider</a:t>
            </a:r>
            <a:r>
              <a:rPr lang="en-US" sz="6000" dirty="0">
                <a:solidFill>
                  <a:schemeClr val="tx1"/>
                </a:solidFill>
              </a:rPr>
              <a:t> achieves seamless texture mapping, vibrant color representation, and smooth transitions, contributing to an engaging and visually appealing gameplay environment.</a:t>
            </a:r>
          </a:p>
          <a:p>
            <a:endParaRPr lang="en-US" sz="5600" dirty="0">
              <a:solidFill>
                <a:schemeClr val="tx1"/>
              </a:solidFill>
            </a:endParaRPr>
          </a:p>
          <a:p>
            <a:endParaRPr lang="en-US" sz="5600" dirty="0"/>
          </a:p>
          <a:p>
            <a:endParaRPr lang="en-US" dirty="0"/>
          </a:p>
          <a:p>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689291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17D029-3EC1-8C9D-EEDA-E11976ECB70A}"/>
              </a:ext>
            </a:extLst>
          </p:cNvPr>
          <p:cNvSpPr>
            <a:spLocks noGrp="1"/>
          </p:cNvSpPr>
          <p:nvPr>
            <p:ph idx="1"/>
          </p:nvPr>
        </p:nvSpPr>
        <p:spPr>
          <a:xfrm>
            <a:off x="684211" y="685800"/>
            <a:ext cx="10481536" cy="5110993"/>
          </a:xfrm>
        </p:spPr>
        <p:txBody>
          <a:bodyPr>
            <a:noAutofit/>
          </a:bodyPr>
          <a:lstStyle/>
          <a:p>
            <a:pPr marL="0" indent="0">
              <a:buNone/>
            </a:pPr>
            <a:endParaRPr lang="en-US" sz="1400" dirty="0">
              <a:solidFill>
                <a:schemeClr val="tx1"/>
              </a:solidFill>
            </a:endParaRPr>
          </a:p>
          <a:p>
            <a:r>
              <a:rPr lang="en-US" sz="1400" dirty="0">
                <a:solidFill>
                  <a:schemeClr val="tx1"/>
                </a:solidFill>
              </a:rPr>
              <a:t>Players will find themselves at the helm of a high-flying aircraft, navigating through challenging terrains, evading obstacles, and engaging in heart-pounding aerial maneuvers. The combination of OpenGL and SOIL not only ensures a visually stunning experience but also provides a smooth and responsive interface, allowing players to fully immerse themselves in the adrenaline-pumping world of aviation.</a:t>
            </a:r>
          </a:p>
          <a:p>
            <a:endParaRPr lang="en-US" sz="1400" dirty="0">
              <a:solidFill>
                <a:schemeClr val="tx1"/>
              </a:solidFill>
            </a:endParaRPr>
          </a:p>
          <a:p>
            <a:r>
              <a:rPr lang="en-US" sz="1400" dirty="0" err="1">
                <a:solidFill>
                  <a:schemeClr val="tx1"/>
                </a:solidFill>
              </a:rPr>
              <a:t>SkyRider</a:t>
            </a:r>
            <a:r>
              <a:rPr lang="en-US" sz="1400" dirty="0">
                <a:solidFill>
                  <a:schemeClr val="tx1"/>
                </a:solidFill>
              </a:rPr>
              <a:t> invites you to buckle up, take control, and soar through the skies in a gaming experience that showcases the incredible synergy between OpenGL graphics and the efficiency of the SOIL library. Get ready for an airborne adventure that pushes the boundaries of visual excellence and gameplay dynamics, delivering an unparalleled gaming experience for aviation enthusiasts and gamers alike.</a:t>
            </a:r>
          </a:p>
          <a:p>
            <a:endParaRPr lang="en-IN" sz="1400" dirty="0"/>
          </a:p>
        </p:txBody>
      </p:sp>
    </p:spTree>
    <p:extLst>
      <p:ext uri="{BB962C8B-B14F-4D97-AF65-F5344CB8AC3E}">
        <p14:creationId xmlns:p14="http://schemas.microsoft.com/office/powerpoint/2010/main" val="2611210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51922-9A87-226F-009D-09D448FA7BB0}"/>
              </a:ext>
            </a:extLst>
          </p:cNvPr>
          <p:cNvSpPr>
            <a:spLocks noGrp="1"/>
          </p:cNvSpPr>
          <p:nvPr>
            <p:ph type="title"/>
          </p:nvPr>
        </p:nvSpPr>
        <p:spPr>
          <a:xfrm>
            <a:off x="1828800" y="661021"/>
            <a:ext cx="8534400" cy="1507067"/>
          </a:xfrm>
        </p:spPr>
        <p:txBody>
          <a:bodyPr/>
          <a:lstStyle/>
          <a:p>
            <a:pPr algn="ctr"/>
            <a:r>
              <a:rPr lang="en-US" dirty="0"/>
              <a:t>Technology stack</a:t>
            </a:r>
            <a:endParaRPr lang="en-IN" dirty="0"/>
          </a:p>
        </p:txBody>
      </p:sp>
      <p:sp>
        <p:nvSpPr>
          <p:cNvPr id="3" name="Content Placeholder 2">
            <a:extLst>
              <a:ext uri="{FF2B5EF4-FFF2-40B4-BE49-F238E27FC236}">
                <a16:creationId xmlns:a16="http://schemas.microsoft.com/office/drawing/2014/main" id="{848E4FFD-5786-1A47-1FB0-75552CE25D7B}"/>
              </a:ext>
            </a:extLst>
          </p:cNvPr>
          <p:cNvSpPr>
            <a:spLocks noGrp="1"/>
          </p:cNvSpPr>
          <p:nvPr>
            <p:ph idx="1"/>
          </p:nvPr>
        </p:nvSpPr>
        <p:spPr>
          <a:xfrm>
            <a:off x="726157" y="2581712"/>
            <a:ext cx="8534400" cy="3615267"/>
          </a:xfrm>
        </p:spPr>
        <p:txBody>
          <a:bodyPr>
            <a:normAutofit/>
          </a:bodyPr>
          <a:lstStyle/>
          <a:p>
            <a:r>
              <a:rPr lang="en-US" dirty="0">
                <a:solidFill>
                  <a:schemeClr val="tx1"/>
                </a:solidFill>
              </a:rPr>
              <a:t>OPENGL</a:t>
            </a:r>
          </a:p>
          <a:p>
            <a:r>
              <a:rPr lang="en-US" dirty="0">
                <a:solidFill>
                  <a:schemeClr val="tx1"/>
                </a:solidFill>
              </a:rPr>
              <a:t>C++ Language</a:t>
            </a:r>
          </a:p>
          <a:p>
            <a:r>
              <a:rPr lang="en-US" dirty="0">
                <a:solidFill>
                  <a:schemeClr val="tx1"/>
                </a:solidFill>
              </a:rPr>
              <a:t>Library Used :- SOIL , FREEGLUT, GLU32, GLEW32</a:t>
            </a:r>
          </a:p>
          <a:p>
            <a:r>
              <a:rPr lang="en-US" dirty="0">
                <a:solidFill>
                  <a:schemeClr val="tx1"/>
                </a:solidFill>
              </a:rPr>
              <a:t>VS CODE</a:t>
            </a:r>
            <a:endParaRPr lang="en-IN" dirty="0">
              <a:solidFill>
                <a:schemeClr val="tx1"/>
              </a:solidFill>
            </a:endParaRPr>
          </a:p>
        </p:txBody>
      </p:sp>
      <p:graphicFrame>
        <p:nvGraphicFramePr>
          <p:cNvPr id="6" name="Chart 5">
            <a:extLst>
              <a:ext uri="{FF2B5EF4-FFF2-40B4-BE49-F238E27FC236}">
                <a16:creationId xmlns:a16="http://schemas.microsoft.com/office/drawing/2014/main" id="{B356E1DA-BC78-D8CF-4EB5-919EDAAB23FB}"/>
              </a:ext>
            </a:extLst>
          </p:cNvPr>
          <p:cNvGraphicFramePr/>
          <p:nvPr>
            <p:extLst>
              <p:ext uri="{D42A27DB-BD31-4B8C-83A1-F6EECF244321}">
                <p14:modId xmlns:p14="http://schemas.microsoft.com/office/powerpoint/2010/main" val="2385127622"/>
              </p:ext>
            </p:extLst>
          </p:nvPr>
        </p:nvGraphicFramePr>
        <p:xfrm>
          <a:off x="6828639" y="1443877"/>
          <a:ext cx="5017547" cy="353079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5936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7FDFF-B4DD-18B6-D621-BA26FCF7B137}"/>
              </a:ext>
            </a:extLst>
          </p:cNvPr>
          <p:cNvSpPr>
            <a:spLocks noGrp="1"/>
          </p:cNvSpPr>
          <p:nvPr>
            <p:ph type="title"/>
          </p:nvPr>
        </p:nvSpPr>
        <p:spPr>
          <a:xfrm>
            <a:off x="1828800" y="390748"/>
            <a:ext cx="8534400" cy="1507067"/>
          </a:xfrm>
        </p:spPr>
        <p:txBody>
          <a:bodyPr/>
          <a:lstStyle/>
          <a:p>
            <a:pPr algn="ctr"/>
            <a:r>
              <a:rPr lang="en-US" dirty="0"/>
              <a:t>Project Features</a:t>
            </a:r>
            <a:endParaRPr lang="en-IN" dirty="0"/>
          </a:p>
        </p:txBody>
      </p:sp>
      <p:sp>
        <p:nvSpPr>
          <p:cNvPr id="3" name="Content Placeholder 2">
            <a:extLst>
              <a:ext uri="{FF2B5EF4-FFF2-40B4-BE49-F238E27FC236}">
                <a16:creationId xmlns:a16="http://schemas.microsoft.com/office/drawing/2014/main" id="{8D4D3751-A0BE-47CB-B69F-2A7A027505EF}"/>
              </a:ext>
            </a:extLst>
          </p:cNvPr>
          <p:cNvSpPr>
            <a:spLocks noGrp="1"/>
          </p:cNvSpPr>
          <p:nvPr>
            <p:ph idx="1"/>
          </p:nvPr>
        </p:nvSpPr>
        <p:spPr>
          <a:xfrm>
            <a:off x="868770" y="1963024"/>
            <a:ext cx="8661124" cy="4301067"/>
          </a:xfrm>
        </p:spPr>
        <p:txBody>
          <a:bodyPr>
            <a:noAutofit/>
          </a:bodyPr>
          <a:lstStyle/>
          <a:p>
            <a:r>
              <a:rPr lang="en-US" sz="1400" dirty="0">
                <a:solidFill>
                  <a:schemeClr val="tx1"/>
                </a:solidFill>
              </a:rPr>
              <a:t>Realistic 3D Graphics:</a:t>
            </a:r>
          </a:p>
          <a:p>
            <a:pPr lvl="1"/>
            <a:r>
              <a:rPr lang="en-US" sz="1200" dirty="0">
                <a:solidFill>
                  <a:schemeClr val="tx1"/>
                </a:solidFill>
              </a:rPr>
              <a:t>Leveraging the power of OpenGL for immersive and visually stunning environments.</a:t>
            </a:r>
          </a:p>
          <a:p>
            <a:pPr lvl="1"/>
            <a:r>
              <a:rPr lang="en-US" sz="1200" dirty="0">
                <a:solidFill>
                  <a:schemeClr val="tx1"/>
                </a:solidFill>
              </a:rPr>
              <a:t>Dynamic lighting, realistic cloud formations, and vibrant landscapes enhance the gaming experience.</a:t>
            </a:r>
          </a:p>
          <a:p>
            <a:pPr lvl="1"/>
            <a:endParaRPr lang="en-US" sz="1200" dirty="0">
              <a:solidFill>
                <a:schemeClr val="tx1"/>
              </a:solidFill>
            </a:endParaRPr>
          </a:p>
          <a:p>
            <a:r>
              <a:rPr lang="en-US" sz="1400" dirty="0">
                <a:solidFill>
                  <a:schemeClr val="tx1"/>
                </a:solidFill>
              </a:rPr>
              <a:t>Interactive Gameplay:</a:t>
            </a:r>
          </a:p>
          <a:p>
            <a:pPr lvl="1"/>
            <a:r>
              <a:rPr lang="en-US" sz="1200" dirty="0">
                <a:solidFill>
                  <a:schemeClr val="tx1"/>
                </a:solidFill>
              </a:rPr>
              <a:t>Intuitive controls allowing players to take command of the airplane with ease.</a:t>
            </a:r>
          </a:p>
          <a:p>
            <a:pPr lvl="1"/>
            <a:r>
              <a:rPr lang="en-US" sz="1200" dirty="0">
                <a:solidFill>
                  <a:schemeClr val="tx1"/>
                </a:solidFill>
              </a:rPr>
              <a:t>Responsive handling for realistic aerial maneuvers.</a:t>
            </a:r>
          </a:p>
          <a:p>
            <a:pPr lvl="1"/>
            <a:endParaRPr lang="en-US" sz="1200" dirty="0">
              <a:solidFill>
                <a:schemeClr val="tx1"/>
              </a:solidFill>
            </a:endParaRPr>
          </a:p>
          <a:p>
            <a:r>
              <a:rPr lang="en-US" sz="1400" dirty="0">
                <a:solidFill>
                  <a:schemeClr val="tx1"/>
                </a:solidFill>
              </a:rPr>
              <a:t>Missile Dodging Mechanism:</a:t>
            </a:r>
          </a:p>
          <a:p>
            <a:pPr lvl="1"/>
            <a:r>
              <a:rPr lang="en-US" sz="1400" dirty="0">
                <a:solidFill>
                  <a:schemeClr val="tx1"/>
                </a:solidFill>
              </a:rPr>
              <a:t>Display of fuel perimeter to keep players informed about the remaining fuel.</a:t>
            </a:r>
          </a:p>
          <a:p>
            <a:pPr lvl="1"/>
            <a:r>
              <a:rPr lang="en-US" sz="1400" dirty="0">
                <a:solidFill>
                  <a:schemeClr val="tx1"/>
                </a:solidFill>
              </a:rPr>
              <a:t>Strategic decision-making as players must balance speed and fuel consumption.</a:t>
            </a:r>
          </a:p>
          <a:p>
            <a:pPr marL="0" indent="0">
              <a:buNone/>
            </a:pPr>
            <a:endParaRPr lang="en-US" sz="1400" dirty="0">
              <a:solidFill>
                <a:schemeClr val="tx1"/>
              </a:solidFill>
            </a:endParaRPr>
          </a:p>
          <a:p>
            <a:endParaRPr lang="en-US" sz="1400" dirty="0">
              <a:solidFill>
                <a:schemeClr val="tx1"/>
              </a:solidFill>
            </a:endParaRPr>
          </a:p>
        </p:txBody>
      </p:sp>
    </p:spTree>
    <p:extLst>
      <p:ext uri="{BB962C8B-B14F-4D97-AF65-F5344CB8AC3E}">
        <p14:creationId xmlns:p14="http://schemas.microsoft.com/office/powerpoint/2010/main" val="1919750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A41C2D-D3C0-506B-8BBB-434EBA09B169}"/>
              </a:ext>
            </a:extLst>
          </p:cNvPr>
          <p:cNvSpPr>
            <a:spLocks noGrp="1"/>
          </p:cNvSpPr>
          <p:nvPr>
            <p:ph idx="1"/>
          </p:nvPr>
        </p:nvSpPr>
        <p:spPr>
          <a:xfrm>
            <a:off x="684212" y="685799"/>
            <a:ext cx="9969806" cy="5555609"/>
          </a:xfrm>
        </p:spPr>
        <p:txBody>
          <a:bodyPr>
            <a:noAutofit/>
          </a:bodyPr>
          <a:lstStyle/>
          <a:p>
            <a:r>
              <a:rPr lang="en-US" sz="1400" dirty="0">
                <a:solidFill>
                  <a:schemeClr val="tx1"/>
                </a:solidFill>
              </a:rPr>
              <a:t>Distance Traveled Tracking:</a:t>
            </a:r>
          </a:p>
          <a:p>
            <a:pPr lvl="1"/>
            <a:r>
              <a:rPr lang="en-US" sz="1200" dirty="0">
                <a:solidFill>
                  <a:schemeClr val="tx1"/>
                </a:solidFill>
              </a:rPr>
              <a:t>Ongoing calculation of the distance traveled by the airplane.</a:t>
            </a:r>
          </a:p>
          <a:p>
            <a:pPr lvl="1"/>
            <a:r>
              <a:rPr lang="en-US" sz="1200" dirty="0">
                <a:solidFill>
                  <a:schemeClr val="tx1"/>
                </a:solidFill>
              </a:rPr>
              <a:t>Encourages players to challenge themselves and aim for longer distances.</a:t>
            </a:r>
          </a:p>
          <a:p>
            <a:pPr lvl="1"/>
            <a:endParaRPr lang="en-US" sz="1200" dirty="0">
              <a:solidFill>
                <a:schemeClr val="tx1"/>
              </a:solidFill>
            </a:endParaRPr>
          </a:p>
          <a:p>
            <a:r>
              <a:rPr lang="en-US" sz="1400" dirty="0">
                <a:solidFill>
                  <a:schemeClr val="tx1"/>
                </a:solidFill>
              </a:rPr>
              <a:t>Scenic Landscapes:</a:t>
            </a:r>
          </a:p>
          <a:p>
            <a:pPr lvl="1"/>
            <a:r>
              <a:rPr lang="en-US" sz="1200" dirty="0">
                <a:solidFill>
                  <a:schemeClr val="tx1"/>
                </a:solidFill>
              </a:rPr>
              <a:t>Diverse and visually captivating landscapes as a backdrop for the gameplay.</a:t>
            </a:r>
          </a:p>
          <a:p>
            <a:pPr lvl="1"/>
            <a:r>
              <a:rPr lang="en-US" sz="1200" dirty="0">
                <a:solidFill>
                  <a:schemeClr val="tx1"/>
                </a:solidFill>
              </a:rPr>
              <a:t>Transitioning environments to keep the gaming experience fresh and exciting.</a:t>
            </a:r>
          </a:p>
          <a:p>
            <a:pPr lvl="1"/>
            <a:endParaRPr lang="en-US" sz="1200" dirty="0">
              <a:solidFill>
                <a:schemeClr val="tx1"/>
              </a:solidFill>
            </a:endParaRPr>
          </a:p>
          <a:p>
            <a:r>
              <a:rPr lang="en-US" sz="1400" dirty="0">
                <a:solidFill>
                  <a:schemeClr val="tx1"/>
                </a:solidFill>
              </a:rPr>
              <a:t>Fuel Management:</a:t>
            </a:r>
          </a:p>
          <a:p>
            <a:pPr lvl="1"/>
            <a:r>
              <a:rPr lang="en-US" sz="1200" dirty="0">
                <a:solidFill>
                  <a:schemeClr val="tx1"/>
                </a:solidFill>
              </a:rPr>
              <a:t>Display of fuel perimeter to keep players informed about the remaining fuel.</a:t>
            </a:r>
          </a:p>
          <a:p>
            <a:pPr lvl="1"/>
            <a:r>
              <a:rPr lang="en-US" sz="1200" dirty="0">
                <a:solidFill>
                  <a:schemeClr val="tx1"/>
                </a:solidFill>
              </a:rPr>
              <a:t>Strategic decision-making as players must balance speed and fuel consumption.</a:t>
            </a:r>
          </a:p>
          <a:p>
            <a:pPr lvl="1"/>
            <a:endParaRPr lang="en-US" sz="1200" dirty="0">
              <a:solidFill>
                <a:schemeClr val="tx1"/>
              </a:solidFill>
            </a:endParaRPr>
          </a:p>
          <a:p>
            <a:r>
              <a:rPr lang="en-US" sz="1400" dirty="0">
                <a:solidFill>
                  <a:schemeClr val="tx1"/>
                </a:solidFill>
              </a:rPr>
              <a:t>Responsive Performance:</a:t>
            </a:r>
          </a:p>
          <a:p>
            <a:pPr lvl="1"/>
            <a:r>
              <a:rPr lang="en-US" sz="1200" dirty="0">
                <a:solidFill>
                  <a:schemeClr val="tx1"/>
                </a:solidFill>
              </a:rPr>
              <a:t>Smooth and lag-free performance across different platforms.</a:t>
            </a:r>
          </a:p>
          <a:p>
            <a:pPr lvl="1"/>
            <a:r>
              <a:rPr lang="en-US" sz="1200" dirty="0">
                <a:solidFill>
                  <a:schemeClr val="tx1"/>
                </a:solidFill>
              </a:rPr>
              <a:t>Optimized gameplay experience for a wide range of devices.</a:t>
            </a:r>
          </a:p>
          <a:p>
            <a:endParaRPr lang="en-IN" sz="1400" dirty="0">
              <a:solidFill>
                <a:schemeClr val="tx1"/>
              </a:solidFill>
            </a:endParaRPr>
          </a:p>
          <a:p>
            <a:endParaRPr lang="en-IN" sz="1400" dirty="0">
              <a:solidFill>
                <a:schemeClr val="tx1"/>
              </a:solidFill>
            </a:endParaRPr>
          </a:p>
        </p:txBody>
      </p:sp>
    </p:spTree>
    <p:extLst>
      <p:ext uri="{BB962C8B-B14F-4D97-AF65-F5344CB8AC3E}">
        <p14:creationId xmlns:p14="http://schemas.microsoft.com/office/powerpoint/2010/main" val="2826635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8AC188A-54DA-CF3D-AA94-05F2BA176274}"/>
              </a:ext>
            </a:extLst>
          </p:cNvPr>
          <p:cNvPicPr>
            <a:picLocks noGrp="1" noChangeAspect="1"/>
          </p:cNvPicPr>
          <p:nvPr>
            <p:ph idx="1"/>
          </p:nvPr>
        </p:nvPicPr>
        <p:blipFill>
          <a:blip r:embed="rId2"/>
          <a:stretch>
            <a:fillRect/>
          </a:stretch>
        </p:blipFill>
        <p:spPr>
          <a:xfrm>
            <a:off x="82028" y="98570"/>
            <a:ext cx="5704512" cy="3208788"/>
          </a:xfrm>
        </p:spPr>
      </p:pic>
      <p:pic>
        <p:nvPicPr>
          <p:cNvPr id="7" name="Picture 6">
            <a:extLst>
              <a:ext uri="{FF2B5EF4-FFF2-40B4-BE49-F238E27FC236}">
                <a16:creationId xmlns:a16="http://schemas.microsoft.com/office/drawing/2014/main" id="{048EBB98-DE47-C684-1819-E77AF47DE9BD}"/>
              </a:ext>
            </a:extLst>
          </p:cNvPr>
          <p:cNvPicPr>
            <a:picLocks noChangeAspect="1"/>
          </p:cNvPicPr>
          <p:nvPr/>
        </p:nvPicPr>
        <p:blipFill>
          <a:blip r:embed="rId3"/>
          <a:stretch>
            <a:fillRect/>
          </a:stretch>
        </p:blipFill>
        <p:spPr>
          <a:xfrm>
            <a:off x="6023295" y="3307358"/>
            <a:ext cx="6002790" cy="3376569"/>
          </a:xfrm>
          <a:prstGeom prst="rect">
            <a:avLst/>
          </a:prstGeom>
        </p:spPr>
      </p:pic>
      <p:sp>
        <p:nvSpPr>
          <p:cNvPr id="8" name="TextBox 7">
            <a:extLst>
              <a:ext uri="{FF2B5EF4-FFF2-40B4-BE49-F238E27FC236}">
                <a16:creationId xmlns:a16="http://schemas.microsoft.com/office/drawing/2014/main" id="{09F53E54-A78E-8641-726E-59E7ACB485F7}"/>
              </a:ext>
            </a:extLst>
          </p:cNvPr>
          <p:cNvSpPr txBox="1"/>
          <p:nvPr/>
        </p:nvSpPr>
        <p:spPr>
          <a:xfrm>
            <a:off x="8120543" y="1090569"/>
            <a:ext cx="2154757" cy="707886"/>
          </a:xfrm>
          <a:prstGeom prst="rect">
            <a:avLst/>
          </a:prstGeom>
          <a:noFill/>
        </p:spPr>
        <p:txBody>
          <a:bodyPr wrap="none" rtlCol="0">
            <a:spAutoFit/>
          </a:bodyPr>
          <a:lstStyle/>
          <a:p>
            <a:r>
              <a:rPr lang="en-US" sz="4000" b="1" dirty="0"/>
              <a:t>VISUALS</a:t>
            </a:r>
            <a:endParaRPr lang="en-IN" sz="4000" b="1" dirty="0"/>
          </a:p>
        </p:txBody>
      </p:sp>
    </p:spTree>
    <p:extLst>
      <p:ext uri="{BB962C8B-B14F-4D97-AF65-F5344CB8AC3E}">
        <p14:creationId xmlns:p14="http://schemas.microsoft.com/office/powerpoint/2010/main" val="29901969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8BA092-7229-7C64-ED3D-0E3F13173420}"/>
              </a:ext>
            </a:extLst>
          </p:cNvPr>
          <p:cNvPicPr>
            <a:picLocks noChangeAspect="1"/>
          </p:cNvPicPr>
          <p:nvPr/>
        </p:nvPicPr>
        <p:blipFill>
          <a:blip r:embed="rId2"/>
          <a:stretch>
            <a:fillRect/>
          </a:stretch>
        </p:blipFill>
        <p:spPr>
          <a:xfrm>
            <a:off x="268447" y="307247"/>
            <a:ext cx="7499758" cy="4218614"/>
          </a:xfrm>
          <a:prstGeom prst="rect">
            <a:avLst/>
          </a:prstGeom>
        </p:spPr>
      </p:pic>
      <p:pic>
        <p:nvPicPr>
          <p:cNvPr id="6" name="Picture 5">
            <a:extLst>
              <a:ext uri="{FF2B5EF4-FFF2-40B4-BE49-F238E27FC236}">
                <a16:creationId xmlns:a16="http://schemas.microsoft.com/office/drawing/2014/main" id="{1CF31DD8-F9CE-F2C5-1677-9992EBA4BB34}"/>
              </a:ext>
            </a:extLst>
          </p:cNvPr>
          <p:cNvPicPr>
            <a:picLocks noChangeAspect="1"/>
          </p:cNvPicPr>
          <p:nvPr/>
        </p:nvPicPr>
        <p:blipFill>
          <a:blip r:embed="rId3"/>
          <a:stretch>
            <a:fillRect/>
          </a:stretch>
        </p:blipFill>
        <p:spPr>
          <a:xfrm>
            <a:off x="6182686" y="3429000"/>
            <a:ext cx="5847127" cy="3289009"/>
          </a:xfrm>
          <a:prstGeom prst="rect">
            <a:avLst/>
          </a:prstGeom>
        </p:spPr>
      </p:pic>
    </p:spTree>
    <p:extLst>
      <p:ext uri="{BB962C8B-B14F-4D97-AF65-F5344CB8AC3E}">
        <p14:creationId xmlns:p14="http://schemas.microsoft.com/office/powerpoint/2010/main" val="11495429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52826B6-FFB4-6E21-9630-451A2957BE1D}"/>
              </a:ext>
            </a:extLst>
          </p:cNvPr>
          <p:cNvPicPr>
            <a:picLocks noChangeAspect="1"/>
          </p:cNvPicPr>
          <p:nvPr/>
        </p:nvPicPr>
        <p:blipFill>
          <a:blip r:embed="rId2"/>
          <a:stretch>
            <a:fillRect/>
          </a:stretch>
        </p:blipFill>
        <p:spPr>
          <a:xfrm>
            <a:off x="1107347" y="689994"/>
            <a:ext cx="9738686" cy="5478011"/>
          </a:xfrm>
          <a:prstGeom prst="rect">
            <a:avLst/>
          </a:prstGeom>
        </p:spPr>
      </p:pic>
    </p:spTree>
    <p:extLst>
      <p:ext uri="{BB962C8B-B14F-4D97-AF65-F5344CB8AC3E}">
        <p14:creationId xmlns:p14="http://schemas.microsoft.com/office/powerpoint/2010/main" val="516904205"/>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52</TotalTime>
  <Words>724</Words>
  <Application>Microsoft Office PowerPoint</Application>
  <PresentationFormat>Widescreen</PresentationFormat>
  <Paragraphs>59</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Century Gothic</vt:lpstr>
      <vt:lpstr>Söhne</vt:lpstr>
      <vt:lpstr>Wingdings</vt:lpstr>
      <vt:lpstr>Wingdings 3</vt:lpstr>
      <vt:lpstr>Slice</vt:lpstr>
      <vt:lpstr> Sky-Rider</vt:lpstr>
      <vt:lpstr>INTRODUCTION</vt:lpstr>
      <vt:lpstr>PowerPoint Presentation</vt:lpstr>
      <vt:lpstr>Technology stack</vt:lpstr>
      <vt:lpstr>Project Features</vt:lpstr>
      <vt:lpstr>PowerPoint Presentation</vt:lpstr>
      <vt:lpstr>PowerPoint Presentation</vt:lpstr>
      <vt:lpstr>PowerPoint Presentation</vt:lpstr>
      <vt:lpstr>PowerPoint Presentation</vt:lpstr>
      <vt:lpstr>CONclusion</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Sky-Rider</dc:title>
  <dc:creator>Aayush Gupta</dc:creator>
  <cp:lastModifiedBy>Aayush Gupta</cp:lastModifiedBy>
  <cp:revision>1</cp:revision>
  <dcterms:created xsi:type="dcterms:W3CDTF">2023-12-06T18:26:24Z</dcterms:created>
  <dcterms:modified xsi:type="dcterms:W3CDTF">2023-12-06T19:18:40Z</dcterms:modified>
</cp:coreProperties>
</file>

<file path=docProps/thumbnail.jpeg>
</file>